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handoutMasterIdLst>
    <p:handoutMasterId r:id="rId10"/>
  </p:handoutMasterIdLst>
  <p:sldIdLst>
    <p:sldId id="256" r:id="rId2"/>
    <p:sldId id="257" r:id="rId3"/>
    <p:sldId id="262" r:id="rId4"/>
    <p:sldId id="265" r:id="rId5"/>
    <p:sldId id="267" r:id="rId6"/>
    <p:sldId id="264" r:id="rId7"/>
    <p:sldId id="266" r:id="rId8"/>
    <p:sldId id="268" r:id="rId9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5CB9AC-14A0-47A5-8252-9121EF0A9FC5}" type="datetimeFigureOut">
              <a:rPr lang="ru-RU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CF2E3D4-E8D6-459D-A0F3-8A03508D1A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6805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7F31B9-BE39-4408-AA34-5557577DAEED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538154-DE12-4304-8DC4-987B778E814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FE1103-86D5-4AFF-BD78-C1EBBBB5BA7B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FF16CD-576B-4FE6-8213-E23C59D6FAA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52CA23-4128-4E33-9E99-4387D1AAE342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FB8753-F797-4582-B8CD-203D0D7407C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86782D-133C-4D29-8912-B08B78CDB7FD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941E13-0A82-4654-87DA-7CE86305988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55B228-59C7-41DA-9FA9-E25EAE36D7C1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A66948-C13A-45BF-A6E9-9D9E6E4ED1C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9059D9A-A978-481E-8C63-6E9CF1130257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F0918-165F-4CB5-8473-7E2D420A69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4BD9C8-7F93-4A83-9D7F-0C4EFF9B5F3B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195C80-6B1F-4733-9CFB-D480AAB91B7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C65F55-BABF-455B-9994-CCBBE347D984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3753F3-DF68-4198-B504-2A6EFD5676C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97B25E-DFC4-4EB5-93D4-81C538DD2E21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6D81E5-29DB-4A43-88B4-6AA01E4FF5B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D0C5F0-B732-4409-B07A-6143C8F64B5A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0E9CB4-547D-4D2C-9FEF-CFE55F619DE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F9058C-2CFE-473B-BB4B-983E770F1A2F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DFD810-6669-4CB0-8609-A070F620C74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9E87EE-7544-4F38-AD48-D9E095F1CCF7}" type="datetimeFigureOut">
              <a:rPr lang="ru-RU" smtClean="0"/>
              <a:pPr>
                <a:defRPr/>
              </a:pPr>
              <a:t>28.10.2025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ADA65125-DF15-4AFC-83B4-07E5DFF5B0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1241425"/>
            <a:ext cx="8458200" cy="1200150"/>
          </a:xfrm>
        </p:spPr>
        <p:txBody>
          <a:bodyPr anchor="ctr">
            <a:spAutoFit/>
          </a:bodyPr>
          <a:lstStyle/>
          <a:p>
            <a:pPr algn="ctr" eaLnBrk="1" hangingPunct="1">
              <a:tabLst>
                <a:tab pos="215900" algn="l"/>
                <a:tab pos="293688" algn="l"/>
              </a:tabLst>
            </a:pPr>
            <a:r>
              <a:rPr lang="uk-UA" altLang="ru-RU" sz="3600" smtClean="0">
                <a:latin typeface="Times New Roman" pitchFamily="18" charset="0"/>
                <a:cs typeface="Times New Roman" pitchFamily="18" charset="0"/>
              </a:rPr>
              <a:t>Про охоплення навчанням дітей і підлітків шкільного віку</a:t>
            </a:r>
            <a:endParaRPr lang="ru-RU" alt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575" y="4437063"/>
            <a:ext cx="5545138" cy="2087562"/>
          </a:xfrm>
        </p:spPr>
        <p:txBody>
          <a:bodyPr>
            <a:normAutofit/>
          </a:bodyPr>
          <a:lstStyle/>
          <a:p>
            <a:pPr marL="63500" eaLnBrk="1" hangingPunct="1"/>
            <a:r>
              <a:rPr lang="uk-UA" sz="3100" b="1" dirty="0" smtClean="0">
                <a:latin typeface="Arial" charset="0"/>
              </a:rPr>
              <a:t>Приходько Н.М., </a:t>
            </a:r>
          </a:p>
          <a:p>
            <a:pPr marL="63500" eaLnBrk="1" hangingPunct="1"/>
            <a:r>
              <a:rPr lang="uk-UA" sz="3100" b="1" dirty="0" smtClean="0">
                <a:latin typeface="Arial" charset="0"/>
              </a:rPr>
              <a:t>головний спеціаліст</a:t>
            </a:r>
            <a:endParaRPr lang="ru-RU" dirty="0" smtClean="0">
              <a:latin typeface="Arial" charset="0"/>
            </a:endParaRPr>
          </a:p>
          <a:p>
            <a:pPr marL="63500" eaLnBrk="1" hangingPunct="1"/>
            <a:endParaRPr lang="ru-RU" sz="3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865188"/>
          </a:xfrm>
        </p:spPr>
        <p:txBody>
          <a:bodyPr/>
          <a:lstStyle/>
          <a:p>
            <a:pPr eaLnBrk="1" hangingPunct="1"/>
            <a:r>
              <a:rPr lang="uk-UA" alt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Нормативно – правові документи</a:t>
            </a:r>
            <a:endParaRPr lang="ru-RU" alt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50165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Кабінет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Міністрів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Постанова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13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вересня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2017 р. № 684  (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05.09.2023 № 985)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Про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затвердження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Порядку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ведення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обліку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дошкільного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шкільного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віку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just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/>
          <a:lstStyle/>
          <a:p>
            <a:pPr algn="just" eaLnBrk="1" hangingPunct="1"/>
            <a:r>
              <a:rPr lang="uk-UA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І. Відомості про охоплення навчанням дітей шкільного віку      (діти, яким виповнилося 5 років)</a:t>
            </a:r>
            <a:endParaRPr lang="ru-RU" altLang="ru-RU" sz="2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17" name="Group 3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560486"/>
              </p:ext>
            </p:extLst>
          </p:nvPr>
        </p:nvGraphicFramePr>
        <p:xfrm>
          <a:off x="457200" y="1844675"/>
          <a:ext cx="8229600" cy="4800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дітей, яким виповнилося 5 років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них навчаються в ЗЗСО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/>
          <a:lstStyle/>
          <a:p>
            <a:pPr algn="just" eaLnBrk="1" hangingPunct="1"/>
            <a:r>
              <a:rPr lang="uk-UA" altLang="ru-RU" sz="2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І. Відомості про охоплення навчанням дітей шкільного віку     (віком від 6 до 18 років)</a:t>
            </a:r>
            <a:endParaRPr lang="ru-RU" altLang="ru-RU" sz="2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51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0003894"/>
              </p:ext>
            </p:extLst>
          </p:nvPr>
        </p:nvGraphicFramePr>
        <p:xfrm>
          <a:off x="250825" y="1800225"/>
          <a:ext cx="8589963" cy="2981977"/>
        </p:xfrm>
        <a:graphic>
          <a:graphicData uri="http://schemas.openxmlformats.org/drawingml/2006/table">
            <a:tbl>
              <a:tblPr/>
              <a:tblGrid>
                <a:gridCol w="2147888"/>
                <a:gridCol w="2147887"/>
                <a:gridCol w="2146300"/>
                <a:gridCol w="21478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різниця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Кількість дітей віком від 6 до 18 років (всього)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1979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2067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-88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1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476250"/>
            <a:ext cx="8229600" cy="1081088"/>
          </a:xfrm>
        </p:spPr>
        <p:txBody>
          <a:bodyPr/>
          <a:lstStyle/>
          <a:p>
            <a:pPr algn="just" eaLnBrk="1" hangingPunct="1"/>
            <a:r>
              <a:rPr lang="uk-UA" alt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І. Відомості про охоплення навчанням дітей шкільного віку (віком від 6 до 18 років)</a:t>
            </a:r>
            <a:endParaRPr lang="ru-RU" altLang="ru-RU" sz="32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7748" name="Group 10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03956462"/>
              </p:ext>
            </p:extLst>
          </p:nvPr>
        </p:nvGraphicFramePr>
        <p:xfrm>
          <a:off x="914400" y="1700213"/>
          <a:ext cx="8229600" cy="498717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в ЗЗСО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1849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них у сільській місцевості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в ЗПТО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в ЗВО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навчаються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728788"/>
          </a:xfrm>
        </p:spPr>
        <p:txBody>
          <a:bodyPr/>
          <a:lstStyle/>
          <a:p>
            <a:pPr algn="ctr" eaLnBrk="1" hangingPunct="1"/>
            <a:r>
              <a:rPr lang="uk-UA" alt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Кількість дітей з особливими освітніми потребами</a:t>
            </a:r>
            <a:endParaRPr lang="ru-RU" altLang="ru-RU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887787"/>
          </a:xfrm>
        </p:spPr>
        <p:txBody>
          <a:bodyPr>
            <a:normAutofit/>
          </a:bodyPr>
          <a:lstStyle/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rgbClr val="2B4A5E"/>
                </a:solidFill>
                <a:latin typeface="Times New Roman" pitchFamily="18" charset="0"/>
                <a:cs typeface="Times New Roman" pitchFamily="18" charset="0"/>
              </a:rPr>
              <a:t>Кількість дітей віком від 6 до 18 років – усього – </a:t>
            </a:r>
            <a:r>
              <a:rPr lang="uk-UA" sz="3200" dirty="0" smtClean="0">
                <a:solidFill>
                  <a:srgbClr val="2B4A5E"/>
                </a:solidFill>
                <a:latin typeface="Times New Roman" pitchFamily="18" charset="0"/>
                <a:cs typeface="Times New Roman" pitchFamily="18" charset="0"/>
              </a:rPr>
              <a:t>117</a:t>
            </a:r>
            <a:endParaRPr lang="uk-UA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Навчаються в закладах освіти для здобуття ПЗСО –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(інклюзія)</a:t>
            </a:r>
          </a:p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Навчаються у закладах СЗЗСО - </a:t>
            </a:r>
            <a:r>
              <a:rPr lang="uk-UA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uk-UA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Georgia" pitchFamily="18" charset="0"/>
              <a:buNone/>
            </a:pP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 навчаються за станом здоров</a:t>
            </a:r>
            <a:r>
              <a:rPr lang="en-US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 - </a:t>
            </a:r>
            <a:r>
              <a:rPr lang="uk-UA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081088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Розділ ІІ. Кількість дітей, які не навчаються у закладах освіти, за причинами (віком від 6 до 18 років)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592" name="Group 4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639515"/>
              </p:ext>
            </p:extLst>
          </p:nvPr>
        </p:nvGraphicFramePr>
        <p:xfrm>
          <a:off x="250825" y="1800225"/>
          <a:ext cx="8589963" cy="4367850"/>
        </p:xfrm>
        <a:graphic>
          <a:graphicData uri="http://schemas.openxmlformats.org/drawingml/2006/table">
            <a:tbl>
              <a:tblPr/>
              <a:tblGrid>
                <a:gridCol w="2147888"/>
                <a:gridCol w="2147887"/>
                <a:gridCol w="2146300"/>
                <a:gridCol w="2147888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різниця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навчаються для здобуття ПЗСО  (всього)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82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  <a:endParaRPr kumimoji="0" lang="ru-RU" sz="3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станом здоров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 інших причин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-8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професії без здобуття ПЗСО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Навчаються у спеціальних ЗЗСО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620" marR="7620" marT="762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pPr algn="ctr"/>
            <a:r>
              <a:rPr lang="uk-UA" dirty="0" smtClean="0"/>
              <a:t>УВАГА!!!!!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Не всі учні закладу включені до списку;</a:t>
            </a:r>
          </a:p>
          <a:p>
            <a:r>
              <a:rPr lang="uk-UA" dirty="0" err="1" smtClean="0"/>
              <a:t>Шестирічки</a:t>
            </a:r>
            <a:r>
              <a:rPr lang="uk-UA" dirty="0" smtClean="0"/>
              <a:t>, що не приступили до навчання. (заклад подає, що такі учні відсутні, а насправді на території обслуговування є такі учні зараховані до ЗДО та дошкільних підрозділів);</a:t>
            </a:r>
          </a:p>
          <a:p>
            <a:r>
              <a:rPr lang="uk-UA" dirty="0" smtClean="0"/>
              <a:t>За зарахування до закладу учнів п'ятирічного віку відповідальність несе керівник закладу.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469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2959</TotalTime>
  <Words>329</Words>
  <Application>Microsoft Office PowerPoint</Application>
  <PresentationFormat>Экран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Про охоплення навчанням дітей і підлітків шкільного віку</vt:lpstr>
      <vt:lpstr>Нормативно – правові документи</vt:lpstr>
      <vt:lpstr>Розділ І. Відомості про охоплення навчанням дітей шкільного віку      (діти, яким виповнилося 5 років)</vt:lpstr>
      <vt:lpstr>Розділ І. Відомості про охоплення навчанням дітей шкільного віку     (віком від 6 до 18 років)</vt:lpstr>
      <vt:lpstr>Розділ І. Відомості про охоплення навчанням дітей шкільного віку (віком від 6 до 18 років)</vt:lpstr>
      <vt:lpstr>Кількість дітей з особливими освітніми потребами</vt:lpstr>
      <vt:lpstr>Розділ ІІ. Кількість дітей, які не навчаються у закладах освіти, за причинами (віком від 6 до 18 років)</vt:lpstr>
      <vt:lpstr>УВАГА!!!!!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підсумки працевлаштування випускників навчальних закладів інтернатного типу обласного підпорядкування.</dc:title>
  <dc:creator>Irina</dc:creator>
  <cp:lastModifiedBy>пк</cp:lastModifiedBy>
  <cp:revision>286</cp:revision>
  <cp:lastPrinted>2025-10-28T14:59:09Z</cp:lastPrinted>
  <dcterms:created xsi:type="dcterms:W3CDTF">2016-11-21T11:49:04Z</dcterms:created>
  <dcterms:modified xsi:type="dcterms:W3CDTF">2025-10-28T15:08:19Z</dcterms:modified>
</cp:coreProperties>
</file>